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Zvezek10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Zvezek13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Zvezek14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Zvezek15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Zvezek16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Zvezek17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Zvezek18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Zvezek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Zveze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vezek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Zvezek3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Zvezek4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Zvezek5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Zvezek6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veze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vezek4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vezek5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vezek6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vezek7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vezek8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Zvezek9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(11)</c:v>
                </c:pt>
                <c:pt idx="1">
                  <c:v>NE (6)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11</c:v>
                </c:pt>
                <c:pt idx="1">
                  <c:v>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807598301043511"/>
          <c:y val="0.43355686173758512"/>
          <c:w val="0.21157371403177425"/>
          <c:h val="0.1916760406251157"/>
        </c:manualLayout>
      </c:layout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(14)</c:v>
                </c:pt>
                <c:pt idx="1">
                  <c:v>NE (0)</c:v>
                </c:pt>
                <c:pt idx="2">
                  <c:v>NE VEM (2)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14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List1!$A$1:$D$1</c:f>
              <c:strCache>
                <c:ptCount val="4"/>
                <c:pt idx="0">
                  <c:v>vedno (8)</c:v>
                </c:pt>
                <c:pt idx="1">
                  <c:v>skoraj vedno (2)</c:v>
                </c:pt>
                <c:pt idx="2">
                  <c:v>včasih (0)</c:v>
                </c:pt>
                <c:pt idx="3">
                  <c:v>ne vem (0)</c:v>
                </c:pt>
              </c:strCache>
            </c:strRef>
          </c:cat>
          <c:val>
            <c:numRef>
              <c:f>List1!$A$2:$D$2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List1!$A$1:$D$1</c:f>
              <c:strCache>
                <c:ptCount val="4"/>
                <c:pt idx="0">
                  <c:v>vedno (3)</c:v>
                </c:pt>
                <c:pt idx="1">
                  <c:v>skoraj vedno (11)</c:v>
                </c:pt>
                <c:pt idx="2">
                  <c:v>včasih (3)</c:v>
                </c:pt>
                <c:pt idx="3">
                  <c:v>ne vem (0)</c:v>
                </c:pt>
              </c:strCache>
            </c:strRef>
          </c:cat>
          <c:val>
            <c:numRef>
              <c:f>List1!$A$2:$D$2</c:f>
              <c:numCache>
                <c:formatCode>General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(10)</c:v>
                </c:pt>
                <c:pt idx="1">
                  <c:v>NE (0)</c:v>
                </c:pt>
                <c:pt idx="2">
                  <c:v>NE VEM (0)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(16)</c:v>
                </c:pt>
                <c:pt idx="1">
                  <c:v>NE (0)</c:v>
                </c:pt>
                <c:pt idx="2">
                  <c:v>NE VEM (0)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(8)</c:v>
                </c:pt>
                <c:pt idx="1">
                  <c:v> NE (0)</c:v>
                </c:pt>
                <c:pt idx="2">
                  <c:v>NE VEM (2)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8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(16)</c:v>
                </c:pt>
                <c:pt idx="1">
                  <c:v>NE 0)</c:v>
                </c:pt>
                <c:pt idx="2">
                  <c:v>NE VEM (1)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16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barChart>
        <c:barDir val="col"/>
        <c:grouping val="clustered"/>
        <c:ser>
          <c:idx val="0"/>
          <c:order val="0"/>
          <c:cat>
            <c:strRef>
              <c:f>List1!$A$1:$K$1</c:f>
              <c:strCache>
                <c:ptCount val="11"/>
                <c:pt idx="0">
                  <c:v>mlečni zdrob (4)</c:v>
                </c:pt>
                <c:pt idx="1">
                  <c:v>salama (3)</c:v>
                </c:pt>
                <c:pt idx="2">
                  <c:v>čokolešnik (3)</c:v>
                </c:pt>
                <c:pt idx="3">
                  <c:v>jogurt (2)</c:v>
                </c:pt>
                <c:pt idx="4">
                  <c:v>pašteta (2)</c:v>
                </c:pt>
                <c:pt idx="5">
                  <c:v>hrenovke (1)</c:v>
                </c:pt>
                <c:pt idx="6">
                  <c:v>puding (1)</c:v>
                </c:pt>
                <c:pt idx="7">
                  <c:v>maslo, marmelada (1)</c:v>
                </c:pt>
                <c:pt idx="8">
                  <c:v>jajca (1)</c:v>
                </c:pt>
                <c:pt idx="9">
                  <c:v>nutela (1)</c:v>
                </c:pt>
                <c:pt idx="10">
                  <c:v>hot dog (1)</c:v>
                </c:pt>
              </c:strCache>
            </c:strRef>
          </c:cat>
          <c:val>
            <c:numRef>
              <c:f>List1!$A$2:$K$2</c:f>
              <c:numCache>
                <c:formatCode>General</c:formatCode>
                <c:ptCount val="11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axId val="110494464"/>
        <c:axId val="110496000"/>
      </c:barChart>
      <c:catAx>
        <c:axId val="110494464"/>
        <c:scaling>
          <c:orientation val="minMax"/>
        </c:scaling>
        <c:axPos val="b"/>
        <c:tickLblPos val="nextTo"/>
        <c:crossAx val="110496000"/>
        <c:crosses val="autoZero"/>
        <c:auto val="1"/>
        <c:lblAlgn val="ctr"/>
        <c:lblOffset val="100"/>
      </c:catAx>
      <c:valAx>
        <c:axId val="110496000"/>
        <c:scaling>
          <c:orientation val="minMax"/>
        </c:scaling>
        <c:axPos val="l"/>
        <c:majorGridlines/>
        <c:numFmt formatCode="General" sourceLinked="1"/>
        <c:tickLblPos val="nextTo"/>
        <c:crossAx val="110494464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barChart>
        <c:barDir val="col"/>
        <c:grouping val="clustered"/>
        <c:ser>
          <c:idx val="0"/>
          <c:order val="0"/>
          <c:cat>
            <c:strRef>
              <c:f>List1!$A$1:$H$1</c:f>
              <c:strCache>
                <c:ptCount val="8"/>
                <c:pt idx="0">
                  <c:v>testenine (4)</c:v>
                </c:pt>
                <c:pt idx="1">
                  <c:v>juha (3)</c:v>
                </c:pt>
                <c:pt idx="2">
                  <c:v>palačinke (2)</c:v>
                </c:pt>
                <c:pt idx="3">
                  <c:v>njoki (1)</c:v>
                </c:pt>
                <c:pt idx="4">
                  <c:v>rižota (1)</c:v>
                </c:pt>
                <c:pt idx="5">
                  <c:v>golaž (1)</c:v>
                </c:pt>
                <c:pt idx="6">
                  <c:v>obara (1)</c:v>
                </c:pt>
                <c:pt idx="7">
                  <c:v>riž z grahom in piščancem (1)</c:v>
                </c:pt>
              </c:strCache>
            </c:strRef>
          </c:cat>
          <c:val>
            <c:numRef>
              <c:f>List1!$A$2:$H$2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axId val="110535808"/>
        <c:axId val="110537344"/>
      </c:barChart>
      <c:catAx>
        <c:axId val="110535808"/>
        <c:scaling>
          <c:orientation val="minMax"/>
        </c:scaling>
        <c:axPos val="b"/>
        <c:tickLblPos val="nextTo"/>
        <c:crossAx val="110537344"/>
        <c:crosses val="autoZero"/>
        <c:auto val="1"/>
        <c:lblAlgn val="ctr"/>
        <c:lblOffset val="100"/>
      </c:catAx>
      <c:valAx>
        <c:axId val="110537344"/>
        <c:scaling>
          <c:orientation val="minMax"/>
        </c:scaling>
        <c:axPos val="l"/>
        <c:majorGridlines/>
        <c:numFmt formatCode="General" sourceLinked="1"/>
        <c:tickLblPos val="nextTo"/>
        <c:crossAx val="110535808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List1!$A$1:$D$1</c:f>
              <c:strCache>
                <c:ptCount val="4"/>
                <c:pt idx="0">
                  <c:v>salama (2)</c:v>
                </c:pt>
                <c:pt idx="1">
                  <c:v>sir (2)</c:v>
                </c:pt>
                <c:pt idx="2">
                  <c:v>sadje (1)</c:v>
                </c:pt>
                <c:pt idx="3">
                  <c:v>sir na sirovi štručki (1)</c:v>
                </c:pt>
              </c:strCache>
            </c:strRef>
          </c:cat>
          <c:val>
            <c:numRef>
              <c:f>List1!$A$2:$D$2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110552960"/>
        <c:axId val="110554496"/>
      </c:barChart>
      <c:catAx>
        <c:axId val="110552960"/>
        <c:scaling>
          <c:orientation val="minMax"/>
        </c:scaling>
        <c:axPos val="b"/>
        <c:majorTickMark val="none"/>
        <c:tickLblPos val="nextTo"/>
        <c:crossAx val="110554496"/>
        <c:crosses val="autoZero"/>
        <c:auto val="1"/>
        <c:lblAlgn val="ctr"/>
        <c:lblOffset val="100"/>
      </c:catAx>
      <c:valAx>
        <c:axId val="1105544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05529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>
        <c:manualLayout>
          <c:layoutTarget val="inner"/>
          <c:xMode val="edge"/>
          <c:yMode val="edge"/>
          <c:x val="7.588499782075496E-2"/>
          <c:y val="4.9831349488299752E-2"/>
          <c:w val="0.71162354509629644"/>
          <c:h val="0.907320019997778"/>
        </c:manualLayout>
      </c:layout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(1)</c:v>
                </c:pt>
                <c:pt idx="1">
                  <c:v>NE (9)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</c:v>
                </c:pt>
                <c:pt idx="1">
                  <c:v>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barChart>
        <c:barDir val="col"/>
        <c:grouping val="clustered"/>
        <c:ser>
          <c:idx val="0"/>
          <c:order val="0"/>
          <c:cat>
            <c:strRef>
              <c:f>List1!$A$1:$J$1</c:f>
              <c:strCache>
                <c:ptCount val="10"/>
                <c:pt idx="0">
                  <c:v>burek (2)</c:v>
                </c:pt>
                <c:pt idx="1">
                  <c:v>sirček (2)</c:v>
                </c:pt>
                <c:pt idx="2">
                  <c:v>krof (1)</c:v>
                </c:pt>
                <c:pt idx="3">
                  <c:v>marmelada (1)</c:v>
                </c:pt>
                <c:pt idx="4">
                  <c:v>med (1)</c:v>
                </c:pt>
                <c:pt idx="5">
                  <c:v>sirni namaz (</c:v>
                </c:pt>
                <c:pt idx="6">
                  <c:v>kuhan pršut (1)</c:v>
                </c:pt>
                <c:pt idx="7">
                  <c:v>maslo in marmelada (1)</c:v>
                </c:pt>
                <c:pt idx="8">
                  <c:v>sendvič s salamo (1)</c:v>
                </c:pt>
                <c:pt idx="9">
                  <c:v>bio jogurt (1)</c:v>
                </c:pt>
              </c:strCache>
            </c:strRef>
          </c:cat>
          <c:val>
            <c:numRef>
              <c:f>List1!$A$2:$J$2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axId val="110579072"/>
        <c:axId val="110605440"/>
      </c:barChart>
      <c:catAx>
        <c:axId val="110579072"/>
        <c:scaling>
          <c:orientation val="minMax"/>
        </c:scaling>
        <c:axPos val="b"/>
        <c:tickLblPos val="nextTo"/>
        <c:crossAx val="110605440"/>
        <c:crosses val="autoZero"/>
        <c:auto val="1"/>
        <c:lblAlgn val="ctr"/>
        <c:lblOffset val="100"/>
      </c:catAx>
      <c:valAx>
        <c:axId val="110605440"/>
        <c:scaling>
          <c:orientation val="minMax"/>
        </c:scaling>
        <c:axPos val="l"/>
        <c:majorGridlines/>
        <c:numFmt formatCode="General" sourceLinked="1"/>
        <c:tickLblPos val="nextTo"/>
        <c:crossAx val="110579072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(10)</c:v>
                </c:pt>
                <c:pt idx="1">
                  <c:v>NE (0)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10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(11)</c:v>
                </c:pt>
                <c:pt idx="1">
                  <c:v>NE (1)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11679790026243"/>
          <c:y val="0.39313466025080218"/>
          <c:w val="0.20105424321959756"/>
          <c:h val="0.19058253135024789"/>
        </c:manualLayout>
      </c:layout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(10)</c:v>
                </c:pt>
                <c:pt idx="1">
                  <c:v>NE (0)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10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695010687659691"/>
          <c:y val="0.40333021277598835"/>
          <c:w val="0.23235884469005788"/>
          <c:h val="0.20403141211393633"/>
        </c:manualLayout>
      </c:layout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(17)</c:v>
                </c:pt>
                <c:pt idx="1">
                  <c:v>NE (0)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17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vsak dan (4)</c:v>
                </c:pt>
                <c:pt idx="1">
                  <c:v>občasno (5)</c:v>
                </c:pt>
                <c:pt idx="2">
                  <c:v>nikoli (1)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55157145664436"/>
          <c:y val="0.38976442457848842"/>
          <c:w val="0.26448428543355662"/>
          <c:h val="0.26517563194732452"/>
        </c:manualLayout>
      </c:layout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vsak dan (5)</c:v>
                </c:pt>
                <c:pt idx="1">
                  <c:v>občasno (9)</c:v>
                </c:pt>
                <c:pt idx="2">
                  <c:v> nikoli ( 3)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1274025108321326"/>
          <c:y val="0.38609731193888536"/>
          <c:w val="0.26690944595899602"/>
          <c:h val="0.25719992752128051"/>
        </c:manualLayout>
      </c:layout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List1!$A$1:$D$1</c:f>
              <c:strCache>
                <c:ptCount val="4"/>
                <c:pt idx="0">
                  <c:v>preko šolske spletne strani (2)</c:v>
                </c:pt>
                <c:pt idx="1">
                  <c:v>preko oglasne deske v šoli (5)</c:v>
                </c:pt>
                <c:pt idx="2">
                  <c:v>preko otrok (6)</c:v>
                </c:pt>
                <c:pt idx="3">
                  <c:v>ne spremljam (1)</c:v>
                </c:pt>
              </c:strCache>
            </c:strRef>
          </c:cat>
          <c:val>
            <c:numRef>
              <c:f>List1!$A$2:$D$2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List1!$A$1:$D$1</c:f>
              <c:strCache>
                <c:ptCount val="4"/>
                <c:pt idx="0">
                  <c:v>preko šolske spletne strani (3)</c:v>
                </c:pt>
                <c:pt idx="1">
                  <c:v>preko oglasne deske v šoli (4)</c:v>
                </c:pt>
                <c:pt idx="2">
                  <c:v>preko otrok (9)</c:v>
                </c:pt>
                <c:pt idx="3">
                  <c:v>ne spremljam (3)</c:v>
                </c:pt>
              </c:strCache>
            </c:strRef>
          </c:cat>
          <c:val>
            <c:numRef>
              <c:f>List1!$A$2:$D$2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(9)</c:v>
                </c:pt>
                <c:pt idx="1">
                  <c:v>NE (1)</c:v>
                </c:pt>
                <c:pt idx="2">
                  <c:v>včasih (0)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(12)</c:v>
                </c:pt>
                <c:pt idx="1">
                  <c:v>NE (1)</c:v>
                </c:pt>
                <c:pt idx="2">
                  <c:v>včasih (4)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12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(10)</c:v>
                </c:pt>
                <c:pt idx="1">
                  <c:v>NE (0)</c:v>
                </c:pt>
                <c:pt idx="2">
                  <c:v>NE VEM (0)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007C5-99FA-4CCA-94A4-33AD78EA4CD7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E956C-D9DA-431A-B715-F1159C1976A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956C-D9DA-431A-B715-F1159C1976AB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309A74-3F6B-4464-B3A7-D8B7AEC2DFBC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BCAF3F-5353-43A2-8D4B-6042E5D9FDE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656183"/>
          </a:xfrm>
        </p:spPr>
        <p:txBody>
          <a:bodyPr/>
          <a:lstStyle/>
          <a:p>
            <a:r>
              <a:rPr lang="sl-SI" altLang="sl-SI" dirty="0" smtClean="0">
                <a:latin typeface="Arial Rounded MT Bold" panose="020F0704030504030204" pitchFamily="34" charset="0"/>
              </a:rPr>
              <a:t>ANKETA O PREHRANI 2020/2021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304256"/>
          </a:xfrm>
        </p:spPr>
        <p:txBody>
          <a:bodyPr>
            <a:normAutofit lnSpcReduction="10000"/>
          </a:bodyPr>
          <a:lstStyle/>
          <a:p>
            <a:r>
              <a:rPr lang="sl-SI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Starši otrok vrtca in šole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Starši  otrok iz vrtca: 10 od 17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Starši šolskih otrok: 17 od 23</a:t>
            </a:r>
          </a:p>
          <a:p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400" dirty="0"/>
              <a:t>Ste s kakovostjo zajtrka /</a:t>
            </a:r>
            <a:r>
              <a:rPr lang="sl-SI" sz="3400" dirty="0" smtClean="0"/>
              <a:t> malice zadovoljni</a:t>
            </a:r>
            <a:r>
              <a:rPr lang="sl-SI" sz="3400" dirty="0"/>
              <a:t>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67544" y="1916832"/>
          <a:ext cx="39604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499992" y="1772816"/>
          <a:ext cx="38884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dirty="0"/>
              <a:t>Kaj bi spremenili pri šolskem </a:t>
            </a:r>
            <a:r>
              <a:rPr lang="sl-SI" dirty="0" smtClean="0"/>
              <a:t>zajtrku / malici?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Nič (4 odgovori)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</a:p>
          <a:p>
            <a:pPr>
              <a:buFontTx/>
              <a:buChar char="-"/>
            </a:pPr>
            <a:r>
              <a:rPr lang="sl-SI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Spremenili ne bi nič, saj vemo, da se kolektivno potrudite, pri planiranju jedilnikov.</a:t>
            </a:r>
          </a:p>
          <a:p>
            <a:pPr>
              <a:buFontTx/>
              <a:buChar char="-"/>
            </a:pPr>
            <a:r>
              <a:rPr lang="sl-SI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Meni se zdi primerna.</a:t>
            </a:r>
          </a:p>
          <a:p>
            <a:pPr>
              <a:buFontTx/>
              <a:buChar char="-"/>
            </a:pPr>
            <a:r>
              <a:rPr lang="sl-SI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Nič ne bi spreminjala.</a:t>
            </a:r>
          </a:p>
          <a:p>
            <a:pPr>
              <a:buFontTx/>
              <a:buChar char="-"/>
            </a:pPr>
            <a:r>
              <a:rPr lang="sl-SI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Skoraj nič.</a:t>
            </a:r>
          </a:p>
          <a:p>
            <a:pPr>
              <a:buFontTx/>
              <a:buChar char="-"/>
            </a:pPr>
            <a:r>
              <a:rPr lang="sl-SI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Šolske malice ne bi spreminjali, sestava in kakovost sta primerni.</a:t>
            </a:r>
          </a:p>
          <a:p>
            <a:pPr>
              <a:buFontTx/>
              <a:buChar char="-"/>
            </a:pPr>
            <a:endParaRPr lang="sl-SI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l-SI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pPr algn="l"/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sz="3200" dirty="0" smtClean="0"/>
              <a:t>Samo glede sirovega bureka, ga otrok ne </a:t>
            </a:r>
            <a:r>
              <a:rPr lang="sl-SI" sz="3200" dirty="0" smtClean="0"/>
              <a:t>mara.</a:t>
            </a:r>
            <a:endParaRPr lang="sl-SI" sz="3200" dirty="0" smtClean="0"/>
          </a:p>
          <a:p>
            <a:pPr>
              <a:buFontTx/>
              <a:buChar char="-"/>
            </a:pPr>
            <a:r>
              <a:rPr lang="sl-SI" sz="3200" dirty="0" smtClean="0"/>
              <a:t>Otroci </a:t>
            </a:r>
            <a:r>
              <a:rPr lang="sl-SI" sz="3200" dirty="0" smtClean="0"/>
              <a:t>pravijo, da dobijo trd, star kruh.</a:t>
            </a:r>
          </a:p>
          <a:p>
            <a:pPr>
              <a:buFontTx/>
              <a:buChar char="-"/>
            </a:pPr>
            <a:r>
              <a:rPr lang="sl-SI" sz="3200" dirty="0" smtClean="0"/>
              <a:t>Namaze </a:t>
            </a:r>
            <a:r>
              <a:rPr lang="sl-SI" sz="3200" dirty="0" smtClean="0"/>
              <a:t>naj bi sami izbirali in namazali ali pojedli samo kruh, če se le da bel. Krof se mi ne zdi primeren za malico.</a:t>
            </a:r>
          </a:p>
          <a:p>
            <a:pPr>
              <a:buFontTx/>
              <a:buChar char="-"/>
            </a:pPr>
            <a:r>
              <a:rPr lang="sl-SI" sz="3200" dirty="0" smtClean="0"/>
              <a:t>Več jajc.</a:t>
            </a:r>
          </a:p>
          <a:p>
            <a:pPr>
              <a:buFontTx/>
              <a:buChar char="-"/>
            </a:pPr>
            <a:r>
              <a:rPr lang="sl-SI" sz="3200" dirty="0" smtClean="0"/>
              <a:t>Da bi otroci dobivali več sadja.</a:t>
            </a:r>
          </a:p>
          <a:p>
            <a:pPr>
              <a:buFontTx/>
              <a:buChar char="-"/>
            </a:pPr>
            <a:r>
              <a:rPr lang="sl-SI" sz="3200" dirty="0" smtClean="0"/>
              <a:t>Več toplih obrokov.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/>
              <a:t>Ali menite, da so šolski obroki količinsko zadostni?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395536" y="2060848"/>
          <a:ext cx="4186808" cy="31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788024" y="1916832"/>
          <a:ext cx="39604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3600" dirty="0"/>
              <a:t>Katero jed vaš otrok najraje uživa? 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 </a:t>
            </a:r>
            <a:r>
              <a:rPr lang="sl-SI" dirty="0" smtClean="0"/>
              <a:t>pašteta (2 krat), čokoladni namaz, kosmiči, salama, </a:t>
            </a:r>
            <a:r>
              <a:rPr lang="sl-SI" dirty="0" err="1" smtClean="0"/>
              <a:t>čokolino</a:t>
            </a:r>
            <a:r>
              <a:rPr lang="sl-SI" dirty="0" smtClean="0"/>
              <a:t>, </a:t>
            </a:r>
            <a:r>
              <a:rPr lang="sl-SI" dirty="0" err="1" smtClean="0"/>
              <a:t>čokolešnik</a:t>
            </a:r>
            <a:r>
              <a:rPr lang="sl-SI" dirty="0" smtClean="0"/>
              <a:t>, sendvič, vse</a:t>
            </a:r>
          </a:p>
          <a:p>
            <a:pPr>
              <a:buNone/>
            </a:pPr>
            <a:r>
              <a:rPr lang="sl-SI" dirty="0" smtClean="0"/>
              <a:t>    </a:t>
            </a:r>
            <a:r>
              <a:rPr lang="sl-S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Poleg hrane, ki jo dobijo za malico, je omenjena še naslednja hrana</a:t>
            </a:r>
            <a:r>
              <a:rPr lang="sl-SI" dirty="0" smtClean="0"/>
              <a:t>: testenine (5 krat), rižota (2 krat), njoki, krompir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sl-SI" sz="3600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  <a:br>
              <a:rPr lang="sl-SI" sz="3600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765175"/>
          <a:ext cx="6995120" cy="4752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Autofit/>
          </a:bodyPr>
          <a:lstStyle/>
          <a:p>
            <a:pPr algn="l"/>
            <a:r>
              <a:rPr lang="sl-SI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Poleg hrane, ki jo dobijo za malico, je omenjena še naslednja hrana</a:t>
            </a:r>
            <a:r>
              <a:rPr lang="sl-SI" sz="3200" dirty="0" smtClean="0"/>
              <a:t>:</a:t>
            </a:r>
            <a:endParaRPr lang="sl-SI" sz="32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sl-SI" sz="3600" dirty="0" smtClean="0"/>
              <a:t>Katerih jedi vaš otrok nima rad?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sl-SI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sl-SI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sl-SI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Poleg hrane, ki jo dobijo za malico, je omenjena še naslednja hrana</a:t>
            </a:r>
            <a:r>
              <a:rPr lang="sl-SI" sz="2800" dirty="0" smtClean="0"/>
              <a:t>: solata (2 krat), brokoli (2 krat), špinača, okisan krompir, enolončnica, ribe, grah, zelje</a:t>
            </a:r>
          </a:p>
          <a:p>
            <a:pPr>
              <a:buNone/>
            </a:pPr>
            <a:endParaRPr lang="sl-SI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971600" y="1700808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  <a:br>
              <a:rPr lang="sl-SI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sz="3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sl-SI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sl-SI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endParaRPr lang="sl-SI" sz="3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sl-SI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Poleg </a:t>
            </a:r>
            <a:r>
              <a:rPr lang="sl-SI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hrane, ki jo dobijo za malico, je omenjen še naslednja hrana</a:t>
            </a:r>
            <a:r>
              <a:rPr lang="sl-SI" sz="3000" dirty="0" smtClean="0"/>
              <a:t>: enolončnica (2 krat), </a:t>
            </a:r>
            <a:r>
              <a:rPr lang="sl-SI" sz="3000" dirty="0" err="1" smtClean="0"/>
              <a:t>segedin</a:t>
            </a:r>
            <a:r>
              <a:rPr lang="sl-SI" sz="3000" dirty="0" smtClean="0"/>
              <a:t> golaž, jota, morska rižota, solata, špinača, majoneza, zelenjava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graphicFrame>
        <p:nvGraphicFramePr>
          <p:cNvPr id="6" name="Ograda vsebine 3"/>
          <p:cNvGraphicFramePr>
            <a:graphicFrameLocks/>
          </p:cNvGraphicFramePr>
          <p:nvPr/>
        </p:nvGraphicFramePr>
        <p:xfrm>
          <a:off x="1187624" y="836712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pPr algn="l"/>
            <a:r>
              <a:rPr lang="sl-SI" sz="3600" dirty="0" smtClean="0"/>
              <a:t>Katerih živil je po vašem mnenju v šolskem jedilniku preveč?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FontTx/>
              <a:buChar char="-"/>
            </a:pPr>
            <a:r>
              <a:rPr lang="sl-SI" dirty="0" smtClean="0"/>
              <a:t>Menimo, da se hrana dovolj razlikuje.</a:t>
            </a:r>
          </a:p>
          <a:p>
            <a:pPr>
              <a:buFontTx/>
              <a:buChar char="-"/>
            </a:pPr>
            <a:r>
              <a:rPr lang="sl-SI" dirty="0" smtClean="0"/>
              <a:t>Vsega na šolskem jedilniku je zadosti.</a:t>
            </a:r>
          </a:p>
          <a:p>
            <a:pPr>
              <a:buFontTx/>
              <a:buChar char="-"/>
            </a:pPr>
            <a:r>
              <a:rPr lang="sl-SI" dirty="0" smtClean="0"/>
              <a:t>Ne vem.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</a:p>
          <a:p>
            <a:pPr>
              <a:buFontTx/>
              <a:buChar char="-"/>
            </a:pPr>
            <a:r>
              <a:rPr lang="sl-SI" dirty="0" smtClean="0"/>
              <a:t>čaja            - polnozrnatega kruha          - sira</a:t>
            </a:r>
          </a:p>
          <a:p>
            <a:pPr>
              <a:buFontTx/>
              <a:buChar char="-"/>
            </a:pPr>
            <a:r>
              <a:rPr lang="sl-SI" dirty="0" smtClean="0"/>
              <a:t>sendvičev          - mlečnih izdelkov</a:t>
            </a:r>
          </a:p>
          <a:p>
            <a:pPr>
              <a:buFontTx/>
              <a:buChar char="-"/>
            </a:pPr>
            <a:r>
              <a:rPr lang="sl-SI" dirty="0" smtClean="0"/>
              <a:t>Ne vem, ne spremljam dovolj pogosto jedilnika.</a:t>
            </a:r>
            <a:br>
              <a:rPr lang="sl-SI" dirty="0" smtClean="0"/>
            </a:br>
            <a:endParaRPr lang="sl-SI" dirty="0" smtClean="0"/>
          </a:p>
          <a:p>
            <a:pPr>
              <a:buFontTx/>
              <a:buChar char="-"/>
            </a:pPr>
            <a:endParaRPr lang="sl-SI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dirty="0"/>
              <a:t>Ali vaš otrok zjutraj doma zajtrkuje?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dirty="0"/>
          </a:p>
        </p:txBody>
      </p:sp>
      <p:graphicFrame>
        <p:nvGraphicFramePr>
          <p:cNvPr id="8" name="Grafikon 7"/>
          <p:cNvGraphicFramePr/>
          <p:nvPr/>
        </p:nvGraphicFramePr>
        <p:xfrm>
          <a:off x="4283968" y="2060848"/>
          <a:ext cx="374441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611560" y="2348880"/>
          <a:ext cx="374441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pPr algn="l"/>
            <a:r>
              <a:rPr lang="sl-SI" sz="3600" dirty="0" smtClean="0"/>
              <a:t>Katerih živil je po vašem mnenju v šolskem jedilniku premalo? 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FontTx/>
              <a:buChar char="-"/>
            </a:pPr>
            <a:r>
              <a:rPr lang="sl-SI" dirty="0" smtClean="0"/>
              <a:t>Ničesar ni premalo.             - Ribjih jedi.</a:t>
            </a:r>
          </a:p>
          <a:p>
            <a:pPr>
              <a:buFontTx/>
              <a:buChar char="-"/>
            </a:pPr>
            <a:r>
              <a:rPr lang="sl-SI" dirty="0" smtClean="0"/>
              <a:t>Mogoče več zelenjave.        - Ne vem.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</a:p>
          <a:p>
            <a:pPr>
              <a:buFontTx/>
              <a:buChar char="-"/>
            </a:pPr>
            <a:r>
              <a:rPr lang="sl-SI" dirty="0" smtClean="0"/>
              <a:t>testenin     - sadja     - palačink      -  meda              - jajc            - toplih obrokov          - Ne vem.</a:t>
            </a:r>
          </a:p>
          <a:p>
            <a:pPr>
              <a:buFontTx/>
              <a:buChar char="-"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3600" dirty="0" smtClean="0"/>
              <a:t>Ste zadovoljni s sestavo kosil?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395536" y="2132856"/>
          <a:ext cx="410445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283968" y="2276872"/>
          <a:ext cx="439248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sl-SI" sz="3600" dirty="0" smtClean="0"/>
              <a:t>Prosimo, če lahko svoj odgovor utemeljite.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FontTx/>
              <a:buChar char="-"/>
            </a:pPr>
            <a:r>
              <a:rPr lang="sl-SI" dirty="0" smtClean="0"/>
              <a:t>Otroka sta zadovoljna s kosili.</a:t>
            </a:r>
          </a:p>
          <a:p>
            <a:pPr>
              <a:buFontTx/>
              <a:buChar char="-"/>
            </a:pPr>
            <a:r>
              <a:rPr lang="sl-SI" dirty="0" smtClean="0"/>
              <a:t>Hrana je raznolika. Všeč nam je, da ste dodali morske sadeže.</a:t>
            </a:r>
          </a:p>
          <a:p>
            <a:pPr>
              <a:buFontTx/>
              <a:buChar char="-"/>
            </a:pPr>
            <a:r>
              <a:rPr lang="sl-SI" dirty="0" smtClean="0"/>
              <a:t>Hrana je raznolika in hčerka pove, da je hrana zelo dobra, vzgojiteljice pa povedo, da vedno vse poje.</a:t>
            </a:r>
          </a:p>
          <a:p>
            <a:pPr>
              <a:buFontTx/>
              <a:buChar char="-"/>
            </a:pPr>
            <a:r>
              <a:rPr lang="sl-SI" dirty="0" smtClean="0"/>
              <a:t>Raznolika sestava mojemu otroku ustreza.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  <a:br>
              <a:rPr lang="sl-SI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dirty="0" smtClean="0"/>
              <a:t>Hrana je dobra in raznolika.</a:t>
            </a:r>
          </a:p>
          <a:p>
            <a:pPr>
              <a:buFontTx/>
              <a:buChar char="-"/>
            </a:pPr>
            <a:r>
              <a:rPr lang="sl-SI" dirty="0" smtClean="0"/>
              <a:t>Je kakovostno in raznoliko sestavljena.</a:t>
            </a:r>
          </a:p>
          <a:p>
            <a:pPr>
              <a:buFontTx/>
              <a:buChar char="-"/>
            </a:pPr>
            <a:r>
              <a:rPr lang="sl-SI" dirty="0" smtClean="0"/>
              <a:t>Dobra hrana, raznolika.</a:t>
            </a:r>
          </a:p>
          <a:p>
            <a:pPr>
              <a:buFontTx/>
              <a:buChar char="-"/>
            </a:pPr>
            <a:r>
              <a:rPr lang="sl-SI" dirty="0" smtClean="0"/>
              <a:t>Menim, da hrana vsebuje dovolj vitaminov in mineralov za razvoj otroka.</a:t>
            </a:r>
          </a:p>
          <a:p>
            <a:pPr>
              <a:buFontTx/>
              <a:buChar char="-"/>
            </a:pPr>
            <a:r>
              <a:rPr lang="sl-SI" dirty="0" smtClean="0"/>
              <a:t>Raznovrstna domača prehrana.</a:t>
            </a:r>
          </a:p>
          <a:p>
            <a:pPr>
              <a:buFontTx/>
              <a:buChar char="-"/>
            </a:pPr>
            <a:r>
              <a:rPr lang="sl-SI" dirty="0" smtClean="0"/>
              <a:t>Smo zadovoljni, kosila so raznolika, zdrava, domača.</a:t>
            </a:r>
          </a:p>
          <a:p>
            <a:pPr>
              <a:buFontTx/>
              <a:buChar char="-"/>
            </a:pPr>
            <a:r>
              <a:rPr lang="sl-SI" dirty="0" smtClean="0"/>
              <a:t>Je okusno in raznoliko.</a:t>
            </a:r>
          </a:p>
          <a:p>
            <a:pPr>
              <a:buFontTx/>
              <a:buChar char="-"/>
            </a:pPr>
            <a:r>
              <a:rPr lang="sl-SI" dirty="0" smtClean="0"/>
              <a:t>Občasno pridejo jedi, ki sploh ne </a:t>
            </a:r>
            <a:r>
              <a:rPr lang="sl-SI" dirty="0" err="1" smtClean="0"/>
              <a:t>pašejo</a:t>
            </a:r>
            <a:r>
              <a:rPr lang="sl-SI" dirty="0" smtClean="0"/>
              <a:t> skupaj.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pPr algn="l"/>
            <a:r>
              <a:rPr lang="sl-SI" sz="3600" dirty="0" smtClean="0"/>
              <a:t>Katere jedi se po vašem mnenju prepogosto ponavljajo pri kosilu? 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FontTx/>
              <a:buChar char="-"/>
            </a:pPr>
            <a:r>
              <a:rPr lang="sl-SI" dirty="0" smtClean="0"/>
              <a:t>Nobene jedi se pogosto ne ponavljajo.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</a:p>
          <a:p>
            <a:pPr>
              <a:buFontTx/>
              <a:buChar char="-"/>
            </a:pPr>
            <a:r>
              <a:rPr lang="sl-SI" dirty="0" smtClean="0"/>
              <a:t>morski sadeži       -  juha (zelena, kremna)          - jota      - enolončnica    - jedi na žlico</a:t>
            </a:r>
          </a:p>
          <a:p>
            <a:pPr>
              <a:buFontTx/>
              <a:buChar char="-"/>
            </a:pPr>
            <a:r>
              <a:rPr lang="sl-SI" dirty="0" smtClean="0"/>
              <a:t>Zadnje čase opažamo, da je to sir.</a:t>
            </a:r>
          </a:p>
          <a:p>
            <a:pPr>
              <a:buFontTx/>
              <a:buChar char="-"/>
            </a:pPr>
            <a:r>
              <a:rPr lang="sl-SI" dirty="0" smtClean="0"/>
              <a:t>Menim, da je vsega dovolj.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sl-SI" sz="3600" dirty="0" smtClean="0"/>
              <a:t>Katere jedi pri kosilu pogrešate? 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FontTx/>
              <a:buChar char="-"/>
            </a:pPr>
            <a:r>
              <a:rPr lang="sl-SI" dirty="0" smtClean="0"/>
              <a:t>ribe       </a:t>
            </a:r>
            <a:r>
              <a:rPr lang="sl-SI" dirty="0" smtClean="0"/>
              <a:t>- kakšne sardele      - </a:t>
            </a:r>
            <a:r>
              <a:rPr lang="sl-SI" dirty="0" err="1" smtClean="0"/>
              <a:t>testeninske</a:t>
            </a:r>
            <a:r>
              <a:rPr lang="sl-SI" dirty="0" smtClean="0"/>
              <a:t> </a:t>
            </a:r>
            <a:r>
              <a:rPr lang="sl-SI" dirty="0" smtClean="0"/>
              <a:t>jedi</a:t>
            </a:r>
          </a:p>
          <a:p>
            <a:pPr>
              <a:buFontTx/>
              <a:buChar char="-"/>
            </a:pPr>
            <a:endParaRPr lang="sl-SI" dirty="0" smtClean="0"/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</a:p>
          <a:p>
            <a:pPr>
              <a:buFontTx/>
              <a:buChar char="-"/>
            </a:pPr>
            <a:r>
              <a:rPr lang="sl-SI" dirty="0" smtClean="0"/>
              <a:t>špinačo           - polento in golaž          - ribe        - pico          -palačinke oziroma sladico                - jedi z mesom (prašičje meso)   - nobenih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2160240"/>
          </a:xfrm>
        </p:spPr>
        <p:txBody>
          <a:bodyPr>
            <a:noAutofit/>
          </a:bodyPr>
          <a:lstStyle/>
          <a:p>
            <a:pPr algn="l"/>
            <a:r>
              <a:rPr lang="sl-SI" sz="2400" dirty="0" smtClean="0"/>
              <a:t>Ali menite, da je pomembno, da vsako leto obeležujemo dan slovenske hrane in tradicionalni slovenski zajtrk, s katerim želimo med drugim posebej poudariti  pomen zdravega prehranjevanja in zagotavljanja hrane iz lokalnega okolja. </a:t>
            </a:r>
            <a:r>
              <a:rPr lang="sl-SI" sz="2000" dirty="0" smtClean="0"/>
              <a:t/>
            </a:r>
            <a:br>
              <a:rPr lang="sl-SI" sz="2000" dirty="0" smtClean="0"/>
            </a:br>
            <a:endParaRPr lang="sl-SI" sz="20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539552" y="2636912"/>
          <a:ext cx="38164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644008" y="2564904"/>
          <a:ext cx="38164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pPr algn="l"/>
            <a:r>
              <a:rPr lang="sl-SI" sz="3600" dirty="0" smtClean="0"/>
              <a:t>Imate v zvezi s tradicionalnim slovenskim zajtrkom kakšen predlog?</a:t>
            </a:r>
            <a:br>
              <a:rPr lang="sl-SI" sz="3600" dirty="0" smtClean="0"/>
            </a:b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7467600" cy="376503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FontTx/>
              <a:buChar char="-"/>
            </a:pPr>
            <a:r>
              <a:rPr lang="sl-SI" dirty="0" smtClean="0"/>
              <a:t>Čim večkrat ga uživati.</a:t>
            </a:r>
          </a:p>
          <a:p>
            <a:pPr>
              <a:buFontTx/>
              <a:buChar char="-"/>
            </a:pPr>
            <a:r>
              <a:rPr lang="sl-SI" dirty="0" smtClean="0"/>
              <a:t>Slovenski tradicionalni zajtrk večkrat ponoviti, ne samo enkrat v letu.</a:t>
            </a:r>
          </a:p>
          <a:p>
            <a:pPr>
              <a:buFontTx/>
              <a:buChar char="-"/>
            </a:pPr>
            <a:r>
              <a:rPr lang="sl-SI" dirty="0" smtClean="0"/>
              <a:t>Domači mlinci + mleko + jabolko.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pPr algn="l"/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FontTx/>
              <a:buChar char="-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  <a:br>
              <a:rPr lang="sl-SI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Pomembno </a:t>
            </a:r>
            <a:r>
              <a:rPr lang="sl-SI" dirty="0" smtClean="0"/>
              <a:t>mi je samo, da je hrana doma pridelana.</a:t>
            </a:r>
          </a:p>
          <a:p>
            <a:pPr>
              <a:buFontTx/>
              <a:buChar char="-"/>
            </a:pPr>
            <a:r>
              <a:rPr lang="sl-SI" dirty="0" smtClean="0"/>
              <a:t>Lahko bi otroci imeli na razpolago hladno ali vroče mleko.</a:t>
            </a:r>
          </a:p>
          <a:p>
            <a:pPr>
              <a:buFontTx/>
              <a:buChar char="-"/>
            </a:pPr>
            <a:r>
              <a:rPr lang="sl-SI" dirty="0" smtClean="0"/>
              <a:t>Vanj bi lahko vključili slivovo marmelado.</a:t>
            </a:r>
          </a:p>
          <a:p>
            <a:pPr>
              <a:buFontTx/>
              <a:buChar char="-"/>
            </a:pPr>
            <a:r>
              <a:rPr lang="sl-SI" dirty="0" smtClean="0"/>
              <a:t>Čim več ga uživati-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smtClean="0"/>
              <a:t>Bi nam želeli v zvezi s šolsko prehrano kaj sporočiti? 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FontTx/>
              <a:buChar char="-"/>
            </a:pPr>
            <a:r>
              <a:rPr lang="sl-SI" sz="2800" dirty="0" smtClean="0"/>
              <a:t>Menim, da je šolski jedilnik v redu sestavljen. Vsebuje vso hrano, katero večinoma pripravljamo tudi doma. Najbolj sem zadovoljna, da je moj otrok vesel, vse poje in vedno pove, da je bila hrana okusna.</a:t>
            </a:r>
          </a:p>
          <a:p>
            <a:pPr>
              <a:buFontTx/>
              <a:buChar char="-"/>
            </a:pPr>
            <a:r>
              <a:rPr lang="sl-SI" sz="2800" dirty="0" smtClean="0"/>
              <a:t>Vse pohvale kuharici za pripravo jedi, ki jih otroci z veseljem in užitkom pojedo.</a:t>
            </a:r>
          </a:p>
          <a:p>
            <a:pPr>
              <a:buFontTx/>
              <a:buChar char="-"/>
            </a:pPr>
            <a:r>
              <a:rPr lang="sl-SI" sz="2800" dirty="0" smtClean="0"/>
              <a:t>Hvala, ker se trudite otrokom </a:t>
            </a:r>
            <a:r>
              <a:rPr lang="sl-SI" sz="2800" smtClean="0"/>
              <a:t>priskrbeti </a:t>
            </a:r>
            <a:r>
              <a:rPr lang="sl-SI" sz="2800" smtClean="0"/>
              <a:t>čim bolj </a:t>
            </a:r>
            <a:r>
              <a:rPr lang="sl-SI" sz="2800" dirty="0" smtClean="0"/>
              <a:t>raznolika kosila in se potrudite, da so obroki okusni tudi izbirčnežem.</a:t>
            </a:r>
          </a:p>
          <a:p>
            <a:pPr>
              <a:buFontTx/>
              <a:buChar char="-"/>
            </a:pPr>
            <a:r>
              <a:rPr lang="sl-SI" sz="2800" dirty="0" smtClean="0"/>
              <a:t>Menim, da je hrana dobra, radi jo pojejo in tudi je dovolj raznolika. Zaslužite si pohvalo.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4000" dirty="0"/>
              <a:t>Ali ste seznanjeni s </a:t>
            </a:r>
            <a:r>
              <a:rPr lang="sl-SI" sz="4000" dirty="0" smtClean="0"/>
              <a:t>šolskim jedilnikom</a:t>
            </a:r>
            <a:r>
              <a:rPr lang="sl-SI" sz="4000" dirty="0"/>
              <a:t>?</a:t>
            </a:r>
            <a:r>
              <a:rPr lang="sl-SI" dirty="0"/>
              <a:t> 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67544" y="2348880"/>
          <a:ext cx="4042792" cy="31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716016" y="2204864"/>
          <a:ext cx="40324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sl-SI" sz="3600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  <a:br>
              <a:rPr lang="sl-SI" sz="3600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l-SI" dirty="0" smtClean="0"/>
              <a:t>S šolsko prehrano smo zadovoljni. Všeč nam je, da je hrana domača, zdrava in uravnotežena.</a:t>
            </a:r>
          </a:p>
          <a:p>
            <a:pPr>
              <a:buFontTx/>
              <a:buChar char="-"/>
            </a:pPr>
            <a:r>
              <a:rPr lang="sl-SI" dirty="0" smtClean="0"/>
              <a:t>Če so otroci zadovoljni in siti, smo zadovoljni tudi starši. Pohvala kuharico. Kar tako naprej.</a:t>
            </a:r>
          </a:p>
          <a:p>
            <a:pPr>
              <a:buFontTx/>
              <a:buChar char="-"/>
            </a:pPr>
            <a:r>
              <a:rPr lang="sl-SI" dirty="0" smtClean="0"/>
              <a:t>Prehrana je dobra.</a:t>
            </a:r>
          </a:p>
          <a:p>
            <a:pPr>
              <a:buFontTx/>
              <a:buChar char="-"/>
            </a:pPr>
            <a:r>
              <a:rPr lang="sl-SI" dirty="0" smtClean="0"/>
              <a:t>Vse pohvale za sestavo jedilnikov in le tako naprej v novem šolskem letu.</a:t>
            </a:r>
          </a:p>
          <a:p>
            <a:pPr>
              <a:buFontTx/>
              <a:buChar char="-"/>
            </a:pPr>
            <a:r>
              <a:rPr lang="sl-SI" dirty="0" smtClean="0"/>
              <a:t>Lahko vas samo pohvalimo in si želimo, da bi bila tudi v bodoče hrana tako dobra. V kolikor boste v jedilnik vključili še kakšen naš predlog, bomo še bolj veseli.</a:t>
            </a:r>
          </a:p>
          <a:p>
            <a:pPr>
              <a:buFontTx/>
              <a:buChar char="-"/>
            </a:pPr>
            <a:r>
              <a:rPr lang="sl-SI" dirty="0" smtClean="0"/>
              <a:t>Želeli bi bolj raznolike jedi.</a:t>
            </a:r>
          </a:p>
          <a:p>
            <a:pPr>
              <a:buFontTx/>
              <a:buChar char="-"/>
            </a:pPr>
            <a:r>
              <a:rPr lang="sl-SI" dirty="0" smtClean="0"/>
              <a:t>Večkrat se zgodi, da je prehrana drugačna, kot na šolskem jedilniku, kar otroke moti.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sl-SI" sz="4000" dirty="0"/>
              <a:t>Na kakšen način spremljate šolski jedilnik?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395536" y="2276872"/>
          <a:ext cx="4042792" cy="3340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499992" y="2276872"/>
          <a:ext cx="410445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Autofit/>
          </a:bodyPr>
          <a:lstStyle/>
          <a:p>
            <a:pPr algn="l"/>
            <a:r>
              <a:rPr lang="sl-SI" sz="3600" dirty="0"/>
              <a:t>Ali v primeru odsotnosti vašega otroka redno in pravočasno odjavite prehrano?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323528" y="2420888"/>
          <a:ext cx="41044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283968" y="2492896"/>
          <a:ext cx="41764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dirty="0" smtClean="0"/>
              <a:t>Se </a:t>
            </a:r>
            <a:r>
              <a:rPr lang="sl-SI" dirty="0"/>
              <a:t>vam zdi sestava </a:t>
            </a:r>
            <a:r>
              <a:rPr lang="sl-SI" dirty="0" err="1"/>
              <a:t>vrtčevega</a:t>
            </a:r>
            <a:r>
              <a:rPr lang="sl-SI" dirty="0"/>
              <a:t> </a:t>
            </a:r>
            <a:r>
              <a:rPr lang="sl-SI" dirty="0" smtClean="0"/>
              <a:t>zajtrka/ šolske malice primerna</a:t>
            </a:r>
            <a:r>
              <a:rPr lang="sl-SI" dirty="0"/>
              <a:t>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395536" y="2204864"/>
          <a:ext cx="4042792" cy="3268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427984" y="2420888"/>
          <a:ext cx="40324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3600" dirty="0"/>
              <a:t>Prosimo, če lahko svoj odgovor </a:t>
            </a:r>
            <a:r>
              <a:rPr lang="sl-SI" sz="3600" dirty="0" smtClean="0"/>
              <a:t>utemeljite.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</a:t>
            </a:r>
            <a:r>
              <a:rPr lang="sl-SI" dirty="0" err="1" smtClean="0">
                <a:solidFill>
                  <a:schemeClr val="bg1">
                    <a:lumMod val="75000"/>
                  </a:schemeClr>
                </a:solidFill>
              </a:rPr>
              <a:t>vrtčevih</a:t>
            </a: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 otrok:</a:t>
            </a:r>
          </a:p>
          <a:p>
            <a:pPr>
              <a:buNone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- </a:t>
            </a:r>
            <a:r>
              <a:rPr lang="sl-SI" dirty="0" smtClean="0"/>
              <a:t>Otroka pojesta vse, hrana je raznolika in primerna za otroke.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bg1">
                    <a:lumMod val="75000"/>
                  </a:schemeClr>
                </a:solidFill>
              </a:rPr>
              <a:t>Starši šolskih otrok:</a:t>
            </a:r>
          </a:p>
          <a:p>
            <a:pPr>
              <a:buFontTx/>
              <a:buChar char="-"/>
            </a:pPr>
            <a:r>
              <a:rPr lang="sl-SI" dirty="0" smtClean="0"/>
              <a:t>Večkrat mi otroci povedo, da je malica super in različna.</a:t>
            </a:r>
          </a:p>
          <a:p>
            <a:pPr>
              <a:buFontTx/>
              <a:buChar char="-"/>
            </a:pPr>
            <a:r>
              <a:rPr lang="sl-SI" dirty="0" smtClean="0"/>
              <a:t>Raznolikost, zdrave sestavine, sadje.</a:t>
            </a:r>
          </a:p>
          <a:p>
            <a:pPr>
              <a:buFontTx/>
              <a:buChar char="-"/>
            </a:pPr>
            <a:r>
              <a:rPr lang="sl-SI" dirty="0" smtClean="0"/>
              <a:t>Hrana je raznolika in otroku primerna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/>
              <a:t>Sestava šolske malice se nam zdi primerna, je </a:t>
            </a:r>
            <a:br>
              <a:rPr lang="sl-SI" dirty="0" smtClean="0"/>
            </a:br>
            <a:r>
              <a:rPr lang="sl-SI" dirty="0" smtClean="0"/>
              <a:t>  raznolika in zdrava.</a:t>
            </a:r>
          </a:p>
          <a:p>
            <a:pPr>
              <a:buFontTx/>
              <a:buChar char="-"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dirty="0" smtClean="0"/>
              <a:t>Zaupam </a:t>
            </a:r>
            <a:r>
              <a:rPr lang="sl-SI" dirty="0" smtClean="0"/>
              <a:t>vam glede sestave malice in primernosti za otroke.</a:t>
            </a:r>
          </a:p>
          <a:p>
            <a:pPr>
              <a:buFontTx/>
              <a:buChar char="-"/>
            </a:pPr>
            <a:r>
              <a:rPr lang="sl-SI" dirty="0" smtClean="0"/>
              <a:t>Ustreza standardom, ki so predpisani, čeprav otroci včasih ostanejo lačni, vendar tega ne moremo spremeniti.</a:t>
            </a:r>
          </a:p>
          <a:p>
            <a:pPr>
              <a:buFontTx/>
              <a:buChar char="-"/>
            </a:pPr>
            <a:r>
              <a:rPr lang="sl-SI" dirty="0" smtClean="0"/>
              <a:t>Sestava šolske malice se nam zdi primerna, je raznolika in zdrava.</a:t>
            </a:r>
          </a:p>
          <a:p>
            <a:pPr>
              <a:buFontTx/>
              <a:buChar char="-"/>
            </a:pPr>
            <a:r>
              <a:rPr lang="sl-SI" dirty="0" smtClean="0"/>
              <a:t>Otroci so zadovoljni.</a:t>
            </a:r>
          </a:p>
          <a:p>
            <a:pPr>
              <a:buFontTx/>
              <a:buChar char="-"/>
            </a:pPr>
            <a:r>
              <a:rPr lang="sl-SI" dirty="0" smtClean="0"/>
              <a:t>Zelo je raznolika, količina je primerna.</a:t>
            </a:r>
          </a:p>
          <a:p>
            <a:pPr>
              <a:buFontTx/>
              <a:buChar char="-"/>
            </a:pPr>
            <a:r>
              <a:rPr lang="sl-SI" dirty="0" smtClean="0"/>
              <a:t>Prehrana je raznovrstna.</a:t>
            </a:r>
          </a:p>
          <a:p>
            <a:pPr>
              <a:buFontTx/>
              <a:buChar char="-"/>
            </a:pPr>
            <a:r>
              <a:rPr lang="sl-SI" dirty="0" smtClean="0"/>
              <a:t>Ista živila se večkrat ponavljajo, npr. sir.</a:t>
            </a:r>
          </a:p>
          <a:p>
            <a:pPr>
              <a:buFontTx/>
              <a:buChar char="-"/>
            </a:pP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3600" dirty="0"/>
              <a:t>Ali vaš otrok zajtrk </a:t>
            </a:r>
            <a:r>
              <a:rPr lang="sl-SI" sz="3600" dirty="0" smtClean="0"/>
              <a:t>/ malico poje</a:t>
            </a:r>
            <a:r>
              <a:rPr lang="sl-SI" sz="3600" dirty="0"/>
              <a:t>? </a:t>
            </a:r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sz="quarter" idx="1"/>
          </p:nvPr>
        </p:nvGraphicFramePr>
        <p:xfrm>
          <a:off x="467544" y="1628800"/>
          <a:ext cx="4032448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on 7"/>
          <p:cNvGraphicFramePr/>
          <p:nvPr/>
        </p:nvGraphicFramePr>
        <p:xfrm>
          <a:off x="4572000" y="1268760"/>
          <a:ext cx="41764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971600" y="4653136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Arial" pitchFamily="34" charset="0"/>
                <a:cs typeface="Arial" pitchFamily="34" charset="0"/>
              </a:rPr>
              <a:t>Eden izmed staršev šolskih otrok je pri odgovoru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včasih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 dopisal:</a:t>
            </a:r>
          </a:p>
          <a:p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Odvisno: Če je jed tekoča, poje vse. Če je kruh z namazom, pa delno poje (ker je zelo počasi, ji zmanjka časa.)</a:t>
            </a:r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294</TotalTime>
  <Words>1212</Words>
  <Application>Microsoft Office PowerPoint</Application>
  <PresentationFormat>Diaprojekcija na zaslonu (4:3)</PresentationFormat>
  <Paragraphs>146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30</vt:i4>
      </vt:variant>
    </vt:vector>
  </HeadingPairs>
  <TitlesOfParts>
    <vt:vector size="31" baseType="lpstr">
      <vt:lpstr>Altana</vt:lpstr>
      <vt:lpstr>ANKETA O PREHRANI 2020/2021</vt:lpstr>
      <vt:lpstr>Ali vaš otrok zjutraj doma zajtrkuje? </vt:lpstr>
      <vt:lpstr>Ali ste seznanjeni s šolskim jedilnikom? </vt:lpstr>
      <vt:lpstr>Na kakšen način spremljate šolski jedilnik? </vt:lpstr>
      <vt:lpstr>Ali v primeru odsotnosti vašega otroka redno in pravočasno odjavite prehrano?</vt:lpstr>
      <vt:lpstr>Se vam zdi sestava vrtčevega zajtrka/ šolske malice primerna?</vt:lpstr>
      <vt:lpstr>Prosimo, če lahko svoj odgovor utemeljite.</vt:lpstr>
      <vt:lpstr>    </vt:lpstr>
      <vt:lpstr>Ali vaš otrok zajtrk / malico poje? </vt:lpstr>
      <vt:lpstr>Ste s kakovostjo zajtrka / malice zadovoljni?</vt:lpstr>
      <vt:lpstr>Kaj bi spremenili pri šolskem zajtrku / malici?</vt:lpstr>
      <vt:lpstr>Diapozitiv 12</vt:lpstr>
      <vt:lpstr>Ali menite, da so šolski obroki količinsko zadostni?</vt:lpstr>
      <vt:lpstr>Katero jed vaš otrok najraje uživa? </vt:lpstr>
      <vt:lpstr>Starši šolskih otrok: </vt:lpstr>
      <vt:lpstr>Poleg hrane, ki jo dobijo za malico, je omenjena še naslednja hrana:</vt:lpstr>
      <vt:lpstr>Katerih jedi vaš otrok nima rad?</vt:lpstr>
      <vt:lpstr>Starši šolskih otrok: </vt:lpstr>
      <vt:lpstr>Katerih živil je po vašem mnenju v šolskem jedilniku preveč?</vt:lpstr>
      <vt:lpstr>Katerih živil je po vašem mnenju v šolskem jedilniku premalo? </vt:lpstr>
      <vt:lpstr>Ste zadovoljni s sestavo kosil?</vt:lpstr>
      <vt:lpstr>Prosimo, če lahko svoj odgovor utemeljite.</vt:lpstr>
      <vt:lpstr>Starši šolskih otrok: </vt:lpstr>
      <vt:lpstr>Katere jedi se po vašem mnenju prepogosto ponavljajo pri kosilu? </vt:lpstr>
      <vt:lpstr>Katere jedi pri kosilu pogrešate? </vt:lpstr>
      <vt:lpstr>Ali menite, da je pomembno, da vsako leto obeležujemo dan slovenske hrane in tradicionalni slovenski zajtrk, s katerim želimo med drugim posebej poudariti  pomen zdravega prehranjevanja in zagotavljanja hrane iz lokalnega okolja.  </vt:lpstr>
      <vt:lpstr>Imate v zvezi s tradicionalnim slovenskim zajtrkom kakšen predlog? </vt:lpstr>
      <vt:lpstr>Diapozitiv 28</vt:lpstr>
      <vt:lpstr>Bi nam želeli v zvezi s šolsko prehrano kaj sporočiti? </vt:lpstr>
      <vt:lpstr>Starši šolskih otrok: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O PREHRANI 2020/2021</dc:title>
  <dc:creator>Lucija</dc:creator>
  <cp:lastModifiedBy>Lucija</cp:lastModifiedBy>
  <cp:revision>34</cp:revision>
  <dcterms:created xsi:type="dcterms:W3CDTF">2021-08-18T12:23:29Z</dcterms:created>
  <dcterms:modified xsi:type="dcterms:W3CDTF">2021-08-25T12:20:32Z</dcterms:modified>
</cp:coreProperties>
</file>